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FF99306-0264-4838-8EFB-C7689C729472}">
  <a:tblStyle styleId="{FFF99306-0264-4838-8EFB-C7689C72947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schemas.openxmlformats.org/officeDocument/2006/relationships/slide" Target="slides/slide16.xml"/><Relationship Id="rId10" Type="http://schemas.openxmlformats.org/officeDocument/2006/relationships/slide" Target="slides/slide4.xml"/><Relationship Id="rId21" Type="http://schemas.openxmlformats.org/officeDocument/2006/relationships/slide" Target="slides/slide15.xml"/><Relationship Id="rId13" Type="http://schemas.openxmlformats.org/officeDocument/2006/relationships/slide" Target="slides/slide7.xml"/><Relationship Id="rId24" Type="http://schemas.openxmlformats.org/officeDocument/2006/relationships/slide" Target="slides/slide18.xml"/><Relationship Id="rId12" Type="http://schemas.openxmlformats.org/officeDocument/2006/relationships/slide" Target="slides/slide6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2e693e9a2e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2e693e9a2e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2e693e9a2e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2e693e9a2e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2e693e9a2e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2e693e9a2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2e693e9a2e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2e693e9a2e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2e693e9a2e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2e693e9a2e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2e693e9a2e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2e693e9a2e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2e693e9a2e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2e693e9a2e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2e693e9a2e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2e693e9a2e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2e693e9a2e_0_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32e693e9a2e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2e693e9a2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2e693e9a2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2e693e9a2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2e693e9a2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2e693e9a2e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2e693e9a2e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2e693e9a2e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2e693e9a2e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2e693e9a2e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2e693e9a2e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2e693e9a2e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2e693e9a2e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2e693e9a2e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2e693e9a2e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2e693e9a2e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2e693e9a2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2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 title="CF_Ico.png"/>
          <p:cNvPicPr preferRelativeResize="0"/>
          <p:nvPr/>
        </p:nvPicPr>
        <p:blipFill>
          <a:blip r:embed="rId1">
            <a:alphaModFix amt="20000"/>
          </a:blip>
          <a:stretch>
            <a:fillRect/>
          </a:stretch>
        </p:blipFill>
        <p:spPr>
          <a:xfrm>
            <a:off x="2190750" y="190500"/>
            <a:ext cx="4762500" cy="47625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" name="Google Shape;10;p1" title="cf_google.png"/>
          <p:cNvPicPr preferRelativeResize="0"/>
          <p:nvPr/>
        </p:nvPicPr>
        <p:blipFill rotWithShape="1">
          <a:blip r:embed="rId2">
            <a:alphaModFix/>
          </a:blip>
          <a:srcRect b="25468" l="0" r="0" t="23381"/>
          <a:stretch/>
        </p:blipFill>
        <p:spPr>
          <a:xfrm>
            <a:off x="7382300" y="4357275"/>
            <a:ext cx="1450000" cy="30595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District Goals</a:t>
            </a:r>
            <a:endParaRPr/>
          </a:p>
        </p:txBody>
      </p:sp>
      <p:sp>
        <p:nvSpPr>
          <p:cNvPr id="57" name="Google Shape;57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Year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 3.1</a:t>
            </a:r>
            <a:endParaRPr/>
          </a:p>
        </p:txBody>
      </p:sp>
      <p:graphicFrame>
        <p:nvGraphicFramePr>
          <p:cNvPr id="111" name="Google Shape;111;p22"/>
          <p:cNvGraphicFramePr/>
          <p:nvPr/>
        </p:nvGraphicFramePr>
        <p:xfrm>
          <a:off x="311700" y="1152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{FFF99306-0264-4838-8EFB-C7689C729472}</a:tableStyleId>
              </a:tblPr>
              <a:tblGrid>
                <a:gridCol w="2840200"/>
                <a:gridCol w="2840200"/>
                <a:gridCol w="2840200"/>
              </a:tblGrid>
              <a:tr h="1212400"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Measurable: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This is the text of the goal. We will meet xx% of yy by date.</a:t>
                      </a:r>
                      <a:endParaRPr/>
                    </a:p>
                  </a:txBody>
                  <a:tcPr marT="91425" marB="91425" marR="91425" marL="91425"/>
                </a:tc>
                <a:tc hMerge="1"/>
                <a:tc hMerge="1"/>
              </a:tr>
              <a:tr h="522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Target: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Actual: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Met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</a:tr>
              <a:tr h="1724875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Rationale/Justification/Explanation as needed</a:t>
                      </a:r>
                      <a:endParaRPr/>
                    </a:p>
                  </a:txBody>
                  <a:tcPr marT="91425" marB="91425" marR="91425" marL="91425"/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Next Year’s Target: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 3.2</a:t>
            </a:r>
            <a:endParaRPr/>
          </a:p>
        </p:txBody>
      </p:sp>
      <p:graphicFrame>
        <p:nvGraphicFramePr>
          <p:cNvPr id="117" name="Google Shape;117;p23"/>
          <p:cNvGraphicFramePr/>
          <p:nvPr/>
        </p:nvGraphicFramePr>
        <p:xfrm>
          <a:off x="311700" y="1152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{FFF99306-0264-4838-8EFB-C7689C729472}</a:tableStyleId>
              </a:tblPr>
              <a:tblGrid>
                <a:gridCol w="2840200"/>
                <a:gridCol w="2840200"/>
                <a:gridCol w="2840200"/>
              </a:tblGrid>
              <a:tr h="1212400"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Measurable: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This is the text of the goal. We will meet xx% of yy by date.</a:t>
                      </a:r>
                      <a:endParaRPr/>
                    </a:p>
                  </a:txBody>
                  <a:tcPr marT="91425" marB="91425" marR="91425" marL="91425"/>
                </a:tc>
                <a:tc hMerge="1"/>
                <a:tc hMerge="1"/>
              </a:tr>
              <a:tr h="522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Target: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Actual: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Met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</a:tr>
              <a:tr h="1724875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Rationale/Justification/Explanation as needed</a:t>
                      </a:r>
                      <a:endParaRPr/>
                    </a:p>
                  </a:txBody>
                  <a:tcPr marT="91425" marB="91425" marR="91425" marL="91425"/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Next Year’s Target: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Communications</a:t>
            </a:r>
            <a:endParaRPr/>
          </a:p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 4.1: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Goal 4.2: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 4.1</a:t>
            </a:r>
            <a:endParaRPr/>
          </a:p>
        </p:txBody>
      </p:sp>
      <p:graphicFrame>
        <p:nvGraphicFramePr>
          <p:cNvPr id="129" name="Google Shape;129;p25"/>
          <p:cNvGraphicFramePr/>
          <p:nvPr/>
        </p:nvGraphicFramePr>
        <p:xfrm>
          <a:off x="311700" y="1152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{FFF99306-0264-4838-8EFB-C7689C729472}</a:tableStyleId>
              </a:tblPr>
              <a:tblGrid>
                <a:gridCol w="2840200"/>
                <a:gridCol w="2840200"/>
                <a:gridCol w="2840200"/>
              </a:tblGrid>
              <a:tr h="1212400"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Measurable: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This is the text of the goal. We will meet xx% of yy by date.</a:t>
                      </a:r>
                      <a:endParaRPr/>
                    </a:p>
                  </a:txBody>
                  <a:tcPr marT="91425" marB="91425" marR="91425" marL="91425"/>
                </a:tc>
                <a:tc hMerge="1"/>
                <a:tc hMerge="1"/>
              </a:tr>
              <a:tr h="522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Target: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Actual: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Met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</a:tr>
              <a:tr h="1724875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Rationale/Justification/Explanation as needed</a:t>
                      </a:r>
                      <a:endParaRPr/>
                    </a:p>
                  </a:txBody>
                  <a:tcPr marT="91425" marB="91425" marR="91425" marL="91425"/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Next Year’s Target: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 4.2</a:t>
            </a:r>
            <a:endParaRPr/>
          </a:p>
        </p:txBody>
      </p:sp>
      <p:graphicFrame>
        <p:nvGraphicFramePr>
          <p:cNvPr id="135" name="Google Shape;135;p26"/>
          <p:cNvGraphicFramePr/>
          <p:nvPr/>
        </p:nvGraphicFramePr>
        <p:xfrm>
          <a:off x="311700" y="1152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{FFF99306-0264-4838-8EFB-C7689C729472}</a:tableStyleId>
              </a:tblPr>
              <a:tblGrid>
                <a:gridCol w="2840200"/>
                <a:gridCol w="2840200"/>
                <a:gridCol w="2840200"/>
              </a:tblGrid>
              <a:tr h="1212400"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Measurable: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This is the text of the goal. We will meet xx% of yy by date.</a:t>
                      </a:r>
                      <a:endParaRPr/>
                    </a:p>
                  </a:txBody>
                  <a:tcPr marT="91425" marB="91425" marR="91425" marL="91425"/>
                </a:tc>
                <a:tc hMerge="1"/>
                <a:tc hMerge="1"/>
              </a:tr>
              <a:tr h="522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Target: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Actual: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Did Not Meet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E06666"/>
                    </a:solidFill>
                  </a:tcPr>
                </a:tc>
              </a:tr>
              <a:tr h="1724875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Rationale/Justification/Explanation as needed</a:t>
                      </a:r>
                      <a:endParaRPr/>
                    </a:p>
                  </a:txBody>
                  <a:tcPr marT="91425" marB="91425" marR="91425" marL="91425"/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Next Year’s Target: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Facilities</a:t>
            </a:r>
            <a:endParaRPr/>
          </a:p>
        </p:txBody>
      </p:sp>
      <p:sp>
        <p:nvSpPr>
          <p:cNvPr id="141" name="Google Shape;141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 5.1: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Goal 5.2: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 5.1</a:t>
            </a:r>
            <a:endParaRPr/>
          </a:p>
        </p:txBody>
      </p:sp>
      <p:graphicFrame>
        <p:nvGraphicFramePr>
          <p:cNvPr id="147" name="Google Shape;147;p28"/>
          <p:cNvGraphicFramePr/>
          <p:nvPr/>
        </p:nvGraphicFramePr>
        <p:xfrm>
          <a:off x="311700" y="1152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{FFF99306-0264-4838-8EFB-C7689C729472}</a:tableStyleId>
              </a:tblPr>
              <a:tblGrid>
                <a:gridCol w="2840200"/>
                <a:gridCol w="2840200"/>
                <a:gridCol w="2840200"/>
              </a:tblGrid>
              <a:tr h="1212400"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Measurable: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This is the text of the goal. We will meet xx% of yy by date.</a:t>
                      </a:r>
                      <a:endParaRPr/>
                    </a:p>
                  </a:txBody>
                  <a:tcPr marT="91425" marB="91425" marR="91425" marL="91425"/>
                </a:tc>
                <a:tc hMerge="1"/>
                <a:tc hMerge="1"/>
              </a:tr>
              <a:tr h="522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Target: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Actual: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Met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</a:tr>
              <a:tr h="1724875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Rationale/Justification/Explanation as needed</a:t>
                      </a:r>
                      <a:endParaRPr/>
                    </a:p>
                  </a:txBody>
                  <a:tcPr marT="91425" marB="91425" marR="91425" marL="91425"/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Next Year’s Target: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 5.2</a:t>
            </a:r>
            <a:endParaRPr/>
          </a:p>
        </p:txBody>
      </p:sp>
      <p:graphicFrame>
        <p:nvGraphicFramePr>
          <p:cNvPr id="153" name="Google Shape;153;p29"/>
          <p:cNvGraphicFramePr/>
          <p:nvPr/>
        </p:nvGraphicFramePr>
        <p:xfrm>
          <a:off x="311700" y="1152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{FFF99306-0264-4838-8EFB-C7689C729472}</a:tableStyleId>
              </a:tblPr>
              <a:tblGrid>
                <a:gridCol w="2840200"/>
                <a:gridCol w="2840200"/>
                <a:gridCol w="2840200"/>
              </a:tblGrid>
              <a:tr h="1212400"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Measurable: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This is the text of the goal. We will meet xx% of yy by date.</a:t>
                      </a:r>
                      <a:endParaRPr/>
                    </a:p>
                  </a:txBody>
                  <a:tcPr marT="91425" marB="91425" marR="91425" marL="91425"/>
                </a:tc>
                <a:tc hMerge="1"/>
                <a:tc hMerge="1"/>
              </a:tr>
              <a:tr h="522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Target: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Actual: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Did Not Meet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E06666"/>
                    </a:solidFill>
                  </a:tcPr>
                </a:tc>
              </a:tr>
              <a:tr h="1724875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Rationale/Justification/Explanation as needed</a:t>
                      </a:r>
                      <a:endParaRPr/>
                    </a:p>
                  </a:txBody>
                  <a:tcPr marT="91425" marB="91425" marR="91425" marL="91425"/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Next Year’s Target: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Conclusion</a:t>
            </a:r>
            <a:endParaRPr/>
          </a:p>
        </p:txBody>
      </p:sp>
      <p:sp>
        <p:nvSpPr>
          <p:cNvPr id="159" name="Google Shape;159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Academic - Math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E06666"/>
              </a:buClr>
              <a:buSzPts val="1400"/>
              <a:buChar char="○"/>
            </a:pPr>
            <a:r>
              <a:rPr lang="en">
                <a:solidFill>
                  <a:srgbClr val="E06666"/>
                </a:solidFill>
              </a:rPr>
              <a:t>1 of 2: </a:t>
            </a:r>
            <a:r>
              <a:rPr b="1" lang="en">
                <a:solidFill>
                  <a:srgbClr val="E06666"/>
                </a:solidFill>
              </a:rPr>
              <a:t>Did not meet</a:t>
            </a:r>
            <a:endParaRPr b="1">
              <a:solidFill>
                <a:srgbClr val="E0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Academic - ELA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E06666"/>
              </a:buClr>
              <a:buSzPts val="1400"/>
              <a:buChar char="○"/>
            </a:pPr>
            <a:r>
              <a:rPr lang="en">
                <a:solidFill>
                  <a:srgbClr val="E06666"/>
                </a:solidFill>
              </a:rPr>
              <a:t>1 of 2: </a:t>
            </a:r>
            <a:r>
              <a:rPr b="1" lang="en">
                <a:solidFill>
                  <a:srgbClr val="E06666"/>
                </a:solidFill>
              </a:rPr>
              <a:t>Did not meet</a:t>
            </a:r>
            <a:endParaRPr b="1">
              <a:solidFill>
                <a:srgbClr val="E0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Academic - SPED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93C47D"/>
              </a:buClr>
              <a:buSzPts val="1400"/>
              <a:buChar char="○"/>
            </a:pPr>
            <a:r>
              <a:rPr lang="en">
                <a:solidFill>
                  <a:srgbClr val="93C47D"/>
                </a:solidFill>
              </a:rPr>
              <a:t>2 of 2: </a:t>
            </a:r>
            <a:r>
              <a:rPr b="1" lang="en">
                <a:solidFill>
                  <a:srgbClr val="93C47D"/>
                </a:solidFill>
              </a:rPr>
              <a:t>Met</a:t>
            </a:r>
            <a:endParaRPr b="1">
              <a:solidFill>
                <a:srgbClr val="93C47D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Communications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E06666"/>
              </a:buClr>
              <a:buSzPts val="1400"/>
              <a:buChar char="○"/>
            </a:pPr>
            <a:r>
              <a:rPr lang="en">
                <a:solidFill>
                  <a:srgbClr val="E06666"/>
                </a:solidFill>
              </a:rPr>
              <a:t>1 of 2: </a:t>
            </a:r>
            <a:r>
              <a:rPr b="1" lang="en">
                <a:solidFill>
                  <a:srgbClr val="E06666"/>
                </a:solidFill>
              </a:rPr>
              <a:t>Did not meet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Facilities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E06666"/>
              </a:buClr>
              <a:buSzPts val="1400"/>
              <a:buChar char="○"/>
            </a:pPr>
            <a:r>
              <a:rPr lang="en">
                <a:solidFill>
                  <a:srgbClr val="E06666"/>
                </a:solidFill>
              </a:rPr>
              <a:t>1 of 2: </a:t>
            </a:r>
            <a:r>
              <a:rPr b="1" lang="en">
                <a:solidFill>
                  <a:srgbClr val="E06666"/>
                </a:solidFill>
              </a:rPr>
              <a:t>Did not meet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 Areas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Academic - Math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Academic - ELA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Academic - SPED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Communications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Facilities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Academic - Math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 1.1: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Goal 1.2: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 1.1</a:t>
            </a:r>
            <a:endParaRPr/>
          </a:p>
        </p:txBody>
      </p:sp>
      <p:graphicFrame>
        <p:nvGraphicFramePr>
          <p:cNvPr id="75" name="Google Shape;75;p16"/>
          <p:cNvGraphicFramePr/>
          <p:nvPr/>
        </p:nvGraphicFramePr>
        <p:xfrm>
          <a:off x="311700" y="1152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{FFF99306-0264-4838-8EFB-C7689C729472}</a:tableStyleId>
              </a:tblPr>
              <a:tblGrid>
                <a:gridCol w="2840200"/>
                <a:gridCol w="2840200"/>
                <a:gridCol w="2840200"/>
              </a:tblGrid>
              <a:tr h="1212400"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Measurable: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This is the text of the goal. We will meet xx% of yy by date.</a:t>
                      </a:r>
                      <a:endParaRPr/>
                    </a:p>
                  </a:txBody>
                  <a:tcPr marT="91425" marB="91425" marR="91425" marL="91425"/>
                </a:tc>
                <a:tc hMerge="1"/>
                <a:tc hMerge="1"/>
              </a:tr>
              <a:tr h="522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Target: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Actual: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Met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</a:tr>
              <a:tr h="1724875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Rationale/Justification/Explanation as needed</a:t>
                      </a:r>
                      <a:endParaRPr/>
                    </a:p>
                  </a:txBody>
                  <a:tcPr marT="91425" marB="91425" marR="91425" marL="91425"/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Next Year’s Target: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 1.2</a:t>
            </a:r>
            <a:endParaRPr/>
          </a:p>
        </p:txBody>
      </p:sp>
      <p:graphicFrame>
        <p:nvGraphicFramePr>
          <p:cNvPr id="81" name="Google Shape;81;p17"/>
          <p:cNvGraphicFramePr/>
          <p:nvPr/>
        </p:nvGraphicFramePr>
        <p:xfrm>
          <a:off x="311700" y="1152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{FFF99306-0264-4838-8EFB-C7689C729472}</a:tableStyleId>
              </a:tblPr>
              <a:tblGrid>
                <a:gridCol w="2840200"/>
                <a:gridCol w="2840200"/>
                <a:gridCol w="2840200"/>
              </a:tblGrid>
              <a:tr h="1212400"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Measurable: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This is the text of the goal. We will meet xx% of yy by date.</a:t>
                      </a:r>
                      <a:endParaRPr/>
                    </a:p>
                  </a:txBody>
                  <a:tcPr marT="91425" marB="91425" marR="91425" marL="91425"/>
                </a:tc>
                <a:tc hMerge="1"/>
                <a:tc hMerge="1"/>
              </a:tr>
              <a:tr h="522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Target: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Actual: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Did Not Meet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E06666"/>
                    </a:solidFill>
                  </a:tcPr>
                </a:tc>
              </a:tr>
              <a:tr h="1724875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Rationale/Justification/Explanation as needed</a:t>
                      </a:r>
                      <a:endParaRPr/>
                    </a:p>
                  </a:txBody>
                  <a:tcPr marT="91425" marB="91425" marR="91425" marL="91425"/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Next Year’s Target: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Academic - ELA</a:t>
            </a:r>
            <a:endParaRPr/>
          </a:p>
        </p:txBody>
      </p:sp>
      <p:sp>
        <p:nvSpPr>
          <p:cNvPr id="87" name="Google Shape;87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 2.1: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Goal 2.2: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 2.1</a:t>
            </a:r>
            <a:endParaRPr/>
          </a:p>
        </p:txBody>
      </p:sp>
      <p:graphicFrame>
        <p:nvGraphicFramePr>
          <p:cNvPr id="93" name="Google Shape;93;p19"/>
          <p:cNvGraphicFramePr/>
          <p:nvPr/>
        </p:nvGraphicFramePr>
        <p:xfrm>
          <a:off x="311700" y="1152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{FFF99306-0264-4838-8EFB-C7689C729472}</a:tableStyleId>
              </a:tblPr>
              <a:tblGrid>
                <a:gridCol w="2840200"/>
                <a:gridCol w="2840200"/>
                <a:gridCol w="2840200"/>
              </a:tblGrid>
              <a:tr h="1212400"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Measurable: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This is the text of the goal. We will meet xx% of yy by date.</a:t>
                      </a:r>
                      <a:endParaRPr/>
                    </a:p>
                  </a:txBody>
                  <a:tcPr marT="91425" marB="91425" marR="91425" marL="91425"/>
                </a:tc>
                <a:tc hMerge="1"/>
                <a:tc hMerge="1"/>
              </a:tr>
              <a:tr h="522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Target: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Actual: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Met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93C47D"/>
                    </a:solidFill>
                  </a:tcPr>
                </a:tc>
              </a:tr>
              <a:tr h="1724875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Rationale/Justification/Explanation as needed</a:t>
                      </a:r>
                      <a:endParaRPr/>
                    </a:p>
                  </a:txBody>
                  <a:tcPr marT="91425" marB="91425" marR="91425" marL="91425"/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Next Year’s Target: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 2.2</a:t>
            </a:r>
            <a:endParaRPr/>
          </a:p>
        </p:txBody>
      </p:sp>
      <p:graphicFrame>
        <p:nvGraphicFramePr>
          <p:cNvPr id="99" name="Google Shape;99;p20"/>
          <p:cNvGraphicFramePr/>
          <p:nvPr/>
        </p:nvGraphicFramePr>
        <p:xfrm>
          <a:off x="311700" y="1152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{FFF99306-0264-4838-8EFB-C7689C729472}</a:tableStyleId>
              </a:tblPr>
              <a:tblGrid>
                <a:gridCol w="2840200"/>
                <a:gridCol w="2840200"/>
                <a:gridCol w="2840200"/>
              </a:tblGrid>
              <a:tr h="1212400"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Measurable: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This is the text of the goal. We will meet xx% of yy by date.</a:t>
                      </a:r>
                      <a:endParaRPr/>
                    </a:p>
                  </a:txBody>
                  <a:tcPr marT="91425" marB="91425" marR="91425" marL="91425"/>
                </a:tc>
                <a:tc hMerge="1"/>
                <a:tc hMerge="1"/>
              </a:tr>
              <a:tr h="522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Target: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Actual: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Did Not Meet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E06666"/>
                    </a:solidFill>
                  </a:tcPr>
                </a:tc>
              </a:tr>
              <a:tr h="1724875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Rationale/Justification/Explanation as needed</a:t>
                      </a:r>
                      <a:endParaRPr/>
                    </a:p>
                  </a:txBody>
                  <a:tcPr marT="91425" marB="91425" marR="91425" marL="91425"/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Next Year’s Target: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Academic - SPED</a:t>
            </a:r>
            <a:endParaRPr/>
          </a:p>
        </p:txBody>
      </p:sp>
      <p:sp>
        <p:nvSpPr>
          <p:cNvPr id="105" name="Google Shape;105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 3.1: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Goal 3.2: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